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69" r:id="rId7"/>
    <p:sldId id="262" r:id="rId8"/>
    <p:sldId id="274" r:id="rId9"/>
    <p:sldId id="275" r:id="rId10"/>
    <p:sldId id="276" r:id="rId11"/>
    <p:sldId id="277" r:id="rId12"/>
    <p:sldId id="278" r:id="rId13"/>
    <p:sldId id="279" r:id="rId14"/>
    <p:sldId id="285" r:id="rId15"/>
    <p:sldId id="284" r:id="rId16"/>
    <p:sldId id="281" r:id="rId17"/>
    <p:sldId id="282" r:id="rId18"/>
    <p:sldId id="286" r:id="rId19"/>
    <p:sldId id="263" r:id="rId20"/>
    <p:sldId id="264" r:id="rId21"/>
    <p:sldId id="270" r:id="rId22"/>
    <p:sldId id="273" r:id="rId23"/>
    <p:sldId id="283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9C9E5A-18A6-4921-A77C-45EEC8027E40}" v="1" dt="2025-06-12T05:57:43.3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F" name="resolution" value="22.75" units="1/deg"/>
          <inkml:channelProperty channel="T" name="resolution" value="1" units="1/dev"/>
        </inkml:channelProperties>
      </inkml:inkSource>
      <inkml:timestamp xml:id="ts0" timeString="2025-06-11T23:40:01.5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614 0 2048 0,'0'0'0'0,"0"0"0"0,0 0 0 16</inkml:trace>
  <inkml:trace contextRef="#ctx0" brushRef="#br0" timeOffset="5034.86">1364 38 2048 0,'0'0'0'0,"0"0"0"0,0 0 0 0,0 0 0 16</inkml:trace>
  <inkml:trace contextRef="#ctx0" brushRef="#br0" timeOffset="-30462.44">226 387 2048 0</inkml:trace>
  <inkml:trace contextRef="#ctx0" brushRef="#br0" timeOffset="-2509">285 0 2048 0</inkml:trace>
  <inkml:trace contextRef="#ctx0" brushRef="#br0" timeOffset="-195877.3">31851 19049 2048 0,'0'0'0'16,"0"0"0"15,0 0 0 0,0 0 0 1,0 0 0-1,0 0 0-15</inkml:trace>
  <inkml:trace contextRef="#ctx0" brushRef="#br0" timeOffset="14746.52">2539 1378 2048 0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9F6A0-D02C-46F5-973A-763FDE6B0CCB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82DBC-1680-4D23-BC5A-DD82AB6399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689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82DBC-1680-4D23-BC5A-DD82AB6399A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021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82DBC-1680-4D23-BC5A-DD82AB6399A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57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29AF-47AD-B28F-700F-FBB15AC03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8E2DC-B88C-57E8-9832-FF38FEFE0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C2A23-2430-3007-060D-5C8214B62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30494-F439-EDEB-12DD-66EE27D3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4BCD0-8C9A-7F20-CA57-391679D40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84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AEFC0-09CC-FB43-D62B-F15D91425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97710-EA0C-E020-8043-351B7DD39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6A321-74D4-B7DF-E863-B68CB2FD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E2B8A-6A20-8300-17FC-6AC4FF8E0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0DC91-B87C-1CF3-AD32-A9A7F11C5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00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5E2F35-A0E3-6172-29B3-644C4DDDAD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E2FCE-D798-EFD3-7D79-946247AB0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222DB-F5F0-6E4D-D32F-98CC5F6C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DDD90-D4F9-DB4D-30CB-E7F97C33E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BB7BD-9863-EED5-B449-4B33F6F3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412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C1DED-C8B7-3DC2-7078-32419CC5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EC5EB-0C64-7456-BF6F-181D559B2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1D07D-AE8D-94E8-0775-2FA746C6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B5B69-5256-6E65-1CEE-76F7C3423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9ADB2-A1B2-531B-2C98-BBCC02EF5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57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BB4D-5630-FF98-9DE8-BB6C5FF7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E082D-2729-319D-B86F-68B3798BE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22F46-A818-1E73-EF0D-145B48B9C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DD09E-93D3-CD8A-E9C2-5109A625F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69AA8-FF7F-532E-890F-EA6C9C5B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80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F7EDA-FBCE-1155-513F-70252E1A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48B9-B9E0-F78C-403F-BAEBA5827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027B2-4FF5-EAA0-C119-AFD19788E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E4595-6C84-E642-3ADA-0115C354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C9BF4-896B-87CF-3B0F-3DFB51DD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78A25-97F6-F6AE-92ED-219D80FC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7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28377-DDB4-1872-65F7-1A2B3533D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BD596-1DF8-2E29-FE45-F1E4E9838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B014F-55B1-9FA9-876B-83B51B3A7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063D63-8F07-0603-DC64-4DD2348EE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F4584-29D7-8CD6-D0B7-A49E154361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96FD45-E46C-F7A7-A97A-1F0B22AA4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0C8AB9-00B3-1A13-C981-36C2B67F2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FD1E5-A294-B3BB-8EDA-6F1F6C55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09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A8948-8A9C-A8BE-4B56-1E2A0A37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A4D11B-A38E-B82C-222D-C8346F5C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B276A-1030-2C37-BC6F-83A33D64E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BE323-477C-952E-2E2E-0EA933153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96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E221A4-2577-7F84-4B12-352E529E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DA8EF8-DA36-13B4-4276-0433C9476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A6F9F-86EE-4072-A13B-FF289E75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05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47B0-688B-EE65-CBC5-2DEAF0443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4EA0E-EF4E-8E3A-09EF-A2C382CCD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49228-54E1-78D5-DFAD-A5C8857C6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9DE174-F379-B9A4-60A0-937D3C867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26E27-0E11-F6DC-24A8-1C1EADB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52671-04BE-74B6-1836-99E276FF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886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9A01C-2A4B-BF3F-F286-1A4FFC94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638F61-F576-5260-7D08-10A8D7A7A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30CE1-5098-A347-C64F-775C873E9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42620-AA5A-459F-81F3-49784AAB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7CE9E-D2B3-2DF7-AFF2-335E1092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FE8CD-8285-44D4-AA95-163413B8A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94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D276A6-3835-988D-05D6-0719CEC4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45C46-76D7-73EE-611F-A90ABF42C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8F40E-9A7C-247C-CE75-469E817A21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446B6-3DC3-4C22-B01D-B04BAC8689CF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A7F8C-8BC5-673C-DD12-0EFDB6056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B2558-0D3E-9AA4-374B-336A5003C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27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CCF22AA3-EB03-4C1C-94B2-528D0E212D29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hyperlink" Target="https://pixabay.com/fr/courage-craie-main-dessin-1197366/" TargetMode="External"/><Relationship Id="rId3" Type="http://schemas.openxmlformats.org/officeDocument/2006/relationships/hyperlink" Target="https://plainbibleteaching.com/tag/self-control/" TargetMode="External"/><Relationship Id="rId7" Type="http://schemas.openxmlformats.org/officeDocument/2006/relationships/hyperlink" Target="https://openclipart.org/detail/117199/friendship-by-merlin2525" TargetMode="External"/><Relationship Id="rId12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hyperlink" Target="https://www.flickr.com/photos/thorinside/194806347/" TargetMode="External"/><Relationship Id="rId5" Type="http://schemas.openxmlformats.org/officeDocument/2006/relationships/hyperlink" Target="https://www.thebluediamondgallery.com/wooden-tile/r/respect.html" TargetMode="External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openxmlformats.org/officeDocument/2006/relationships/hyperlink" Target="https://www.thebluediamondgallery.com/handwriting/r/responsibility.html" TargetMode="External"/><Relationship Id="rId1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0" name="Rectangle 109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7872D6EB-9CA2-3DCA-BA9E-23CC9B68E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r="22713" b="23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02" name="Rectangle 110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2AD886-E6B4-3576-2FD5-FCBA6E99C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>
                <a:latin typeface="Sassoon Infant Std" panose="020B0503020103030203" pitchFamily="34" charset="0"/>
              </a:rPr>
              <a:t>Welcome </a:t>
            </a:r>
            <a:br>
              <a:rPr lang="en-GB" sz="4800" dirty="0">
                <a:latin typeface="Sassoon Infant Std" panose="020B0503020103030203" pitchFamily="34" charset="0"/>
              </a:rPr>
            </a:br>
            <a:r>
              <a:rPr lang="en-GB" sz="4800" dirty="0">
                <a:latin typeface="Sassoon Infant Std" panose="020B0503020103030203" pitchFamily="34" charset="0"/>
              </a:rPr>
              <a:t>St Peter in Eastgate C of E Infant School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74F05B-276F-0800-CDF0-A9CC02B39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GB" sz="2000"/>
          </a:p>
        </p:txBody>
      </p:sp>
      <p:sp>
        <p:nvSpPr>
          <p:cNvPr id="1104" name="Rectangle 110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6" name="Rectangle 110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48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895A8-7277-7FCD-4D6F-10938FC8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Sassoon Infant Std" panose="020B0503020103030203" pitchFamily="34" charset="0"/>
              </a:rPr>
              <a:t>Playtime – fruit and milk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children standing outside&#10;&#10;AI-generated content may be incorrect.">
            <a:extLst>
              <a:ext uri="{FF2B5EF4-FFF2-40B4-BE49-F238E27FC236}">
                <a16:creationId xmlns:a16="http://schemas.microsoft.com/office/drawing/2014/main" id="{8384DC00-C1A8-868C-3482-3B67F7519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48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43393-9352-2CB5-2FDB-4F8E038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latin typeface="Sassoon Infant Std" panose="020B0503020103030203" pitchFamily="34" charset="0"/>
              </a:rPr>
              <a:t>Toilet</a:t>
            </a:r>
            <a:r>
              <a:rPr lang="en-US" sz="6600" dirty="0"/>
              <a:t> </a:t>
            </a:r>
          </a:p>
        </p:txBody>
      </p:sp>
      <p:pic>
        <p:nvPicPr>
          <p:cNvPr id="7" name="Picture 6" descr="A toilet with fish wallpaper&#10;&#10;AI-generated content may be incorrect.">
            <a:extLst>
              <a:ext uri="{FF2B5EF4-FFF2-40B4-BE49-F238E27FC236}">
                <a16:creationId xmlns:a16="http://schemas.microsoft.com/office/drawing/2014/main" id="{6270A99F-9BC7-4029-CCC8-97FB34178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320040"/>
            <a:ext cx="5193792" cy="3895344"/>
          </a:xfrm>
          <a:prstGeom prst="rect">
            <a:avLst/>
          </a:prstGeom>
        </p:spPr>
      </p:pic>
      <p:pic>
        <p:nvPicPr>
          <p:cNvPr id="5" name="Content Placeholder 4" descr="A group of children standing in a bathroom&#10;&#10;AI-generated content may be incorrect.">
            <a:extLst>
              <a:ext uri="{FF2B5EF4-FFF2-40B4-BE49-F238E27FC236}">
                <a16:creationId xmlns:a16="http://schemas.microsoft.com/office/drawing/2014/main" id="{A4627045-0885-19A7-A20B-C48C7317F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08" y="320040"/>
            <a:ext cx="5193792" cy="3895344"/>
          </a:xfrm>
          <a:prstGeom prst="rect">
            <a:avLst/>
          </a:pr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69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D03BEA-8794-0C63-AE70-BBD6521B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anchor="b">
            <a:normAutofit/>
          </a:bodyPr>
          <a:lstStyle/>
          <a:p>
            <a:r>
              <a:rPr lang="en-GB" sz="3600">
                <a:solidFill>
                  <a:srgbClr val="FFFFFF"/>
                </a:solidFill>
                <a:latin typeface="Sassoon Infant Std" panose="020B0503020103030203" pitchFamily="34" charset="0"/>
              </a:rPr>
              <a:t>Exploring the classroom</a:t>
            </a:r>
          </a:p>
        </p:txBody>
      </p:sp>
      <p:pic>
        <p:nvPicPr>
          <p:cNvPr id="6" name="Picture 5" descr="A group of children riding bikes in a parking lot&#10;&#10;AI-generated content may be incorrect.">
            <a:extLst>
              <a:ext uri="{FF2B5EF4-FFF2-40B4-BE49-F238E27FC236}">
                <a16:creationId xmlns:a16="http://schemas.microsoft.com/office/drawing/2014/main" id="{263983F2-87AA-208C-5606-13D5AA522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r="2825" b="-6"/>
          <a:stretch>
            <a:fillRect/>
          </a:stretch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pic>
        <p:nvPicPr>
          <p:cNvPr id="7" name="Picture 6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91E1FE4D-1B3B-239D-9323-69092783E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7" b="-6"/>
          <a:stretch>
            <a:fillRect/>
          </a:stretch>
        </p:blipFill>
        <p:spPr>
          <a:xfrm>
            <a:off x="7295203" y="325906"/>
            <a:ext cx="2249425" cy="1998723"/>
          </a:xfrm>
          <a:prstGeom prst="rect">
            <a:avLst/>
          </a:prstGeom>
        </p:spPr>
      </p:pic>
      <p:pic>
        <p:nvPicPr>
          <p:cNvPr id="8" name="Picture 7" descr="A group of kids playing with a rope&#10;&#10;AI-generated content may be incorrect.">
            <a:extLst>
              <a:ext uri="{FF2B5EF4-FFF2-40B4-BE49-F238E27FC236}">
                <a16:creationId xmlns:a16="http://schemas.microsoft.com/office/drawing/2014/main" id="{C7154C1C-F081-ACD9-3351-54BC43366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r="-6" b="-6"/>
          <a:stretch>
            <a:fillRect/>
          </a:stretch>
        </p:blipFill>
        <p:spPr>
          <a:xfrm>
            <a:off x="9622159" y="329793"/>
            <a:ext cx="2243723" cy="2002611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272C499-9D1F-F2FC-3384-575C2D48E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anchor="t">
            <a:normAutofit/>
          </a:bodyPr>
          <a:lstStyle/>
          <a:p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4" name="Picture 3" descr="A group of children playing with blocks&#10;&#10;AI-generated content may be incorrect.">
            <a:extLst>
              <a:ext uri="{FF2B5EF4-FFF2-40B4-BE49-F238E27FC236}">
                <a16:creationId xmlns:a16="http://schemas.microsoft.com/office/drawing/2014/main" id="{AEBEF4C9-5E63-DC3F-EB64-CBC8014FC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15982" b="2"/>
          <a:stretch>
            <a:fillRect/>
          </a:stretch>
        </p:blipFill>
        <p:spPr>
          <a:xfrm>
            <a:off x="4968249" y="2413812"/>
            <a:ext cx="2249424" cy="2008755"/>
          </a:xfrm>
          <a:prstGeom prst="rect">
            <a:avLst/>
          </a:prstGeom>
        </p:spPr>
      </p:pic>
      <p:pic>
        <p:nvPicPr>
          <p:cNvPr id="5" name="Picture 4" descr="A group of children sitting at a table&#10;&#10;AI-generated content may be incorrect.">
            <a:extLst>
              <a:ext uri="{FF2B5EF4-FFF2-40B4-BE49-F238E27FC236}">
                <a16:creationId xmlns:a16="http://schemas.microsoft.com/office/drawing/2014/main" id="{8EFB1C5D-8097-A6E8-475A-EA177769F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r="2" b="2"/>
          <a:stretch>
            <a:fillRect/>
          </a:stretch>
        </p:blipFill>
        <p:spPr>
          <a:xfrm>
            <a:off x="4976656" y="4505579"/>
            <a:ext cx="2249424" cy="2008756"/>
          </a:xfrm>
          <a:prstGeom prst="rect">
            <a:avLst/>
          </a:prstGeom>
        </p:spPr>
      </p:pic>
      <p:pic>
        <p:nvPicPr>
          <p:cNvPr id="9" name="Content Placeholder 14" descr="A group of children writing on paper&#10;&#10;AI-generated content may be incorrect.">
            <a:extLst>
              <a:ext uri="{FF2B5EF4-FFF2-40B4-BE49-F238E27FC236}">
                <a16:creationId xmlns:a16="http://schemas.microsoft.com/office/drawing/2014/main" id="{A8A201D5-25F8-25FC-102A-C303A80A65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r="9706" b="3"/>
          <a:stretch>
            <a:fillRect/>
          </a:stretch>
        </p:blipFill>
        <p:spPr>
          <a:xfrm>
            <a:off x="7295203" y="2406036"/>
            <a:ext cx="4570677" cy="41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5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hildren eating at a table&#10;&#10;AI-generated content may be incorrect.">
            <a:extLst>
              <a:ext uri="{FF2B5EF4-FFF2-40B4-BE49-F238E27FC236}">
                <a16:creationId xmlns:a16="http://schemas.microsoft.com/office/drawing/2014/main" id="{7F75CDC3-EACB-85B9-B412-ECB414CEA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C7FFC-B56A-8589-01E8-FC3A09A3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Sassoon Infant Std" panose="020B0503020103030203" pitchFamily="34" charset="0"/>
              </a:rPr>
              <a:t>Lunchtime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915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2B760-40CC-1FE1-4C77-5347B283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latin typeface="Sassoon Infant Std" panose="020B0503020103030203" pitchFamily="34" charset="0"/>
              </a:rPr>
              <a:t>Playtime</a:t>
            </a:r>
            <a:r>
              <a:rPr lang="en-US" sz="6600" dirty="0"/>
              <a:t> 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young boys playing football&#10;&#10;Description automatically generated">
            <a:extLst>
              <a:ext uri="{FF2B5EF4-FFF2-40B4-BE49-F238E27FC236}">
                <a16:creationId xmlns:a16="http://schemas.microsoft.com/office/drawing/2014/main" id="{804F26A5-73FE-C588-5D15-61E29D8D4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3" r="1" b="9474"/>
          <a:stretch/>
        </p:blipFill>
        <p:spPr>
          <a:xfrm>
            <a:off x="292608" y="3424222"/>
            <a:ext cx="3758184" cy="1991164"/>
          </a:xfrm>
          <a:prstGeom prst="rect">
            <a:avLst/>
          </a:prstGeom>
        </p:spPr>
      </p:pic>
      <p:pic>
        <p:nvPicPr>
          <p:cNvPr id="6" name="Picture 5" descr="Two girls playing hopscotch on a street&#10;&#10;Description automatically generated">
            <a:extLst>
              <a:ext uri="{FF2B5EF4-FFF2-40B4-BE49-F238E27FC236}">
                <a16:creationId xmlns:a16="http://schemas.microsoft.com/office/drawing/2014/main" id="{08569167-18E7-94A0-9C47-37A5EC45E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 b="14642"/>
          <a:stretch/>
        </p:blipFill>
        <p:spPr>
          <a:xfrm>
            <a:off x="4216908" y="3429816"/>
            <a:ext cx="3758184" cy="1979976"/>
          </a:xfrm>
          <a:prstGeom prst="rect">
            <a:avLst/>
          </a:prstGeom>
        </p:spPr>
      </p:pic>
      <p:pic>
        <p:nvPicPr>
          <p:cNvPr id="5" name="Picture 4" descr="A group of children smiling&#10;&#10;Description automatically generated">
            <a:extLst>
              <a:ext uri="{FF2B5EF4-FFF2-40B4-BE49-F238E27FC236}">
                <a16:creationId xmlns:a16="http://schemas.microsoft.com/office/drawing/2014/main" id="{3D3C3282-DB95-4494-A9B7-5611E049F5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685"/>
          <a:stretch/>
        </p:blipFill>
        <p:spPr>
          <a:xfrm>
            <a:off x="8141208" y="3424951"/>
            <a:ext cx="3758184" cy="19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22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hildren sitting on the floor in a classroom&#10;&#10;AI-generated content may be incorrect.">
            <a:extLst>
              <a:ext uri="{FF2B5EF4-FFF2-40B4-BE49-F238E27FC236}">
                <a16:creationId xmlns:a16="http://schemas.microsoft.com/office/drawing/2014/main" id="{7BA5E0A3-8361-464B-968A-884ECAB34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6" b="1279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DA76EC-6CE8-55DC-7244-C180A78A7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Storytime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619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61610-19E0-8BC5-B175-EB31EF78B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Early Years Foundation Stage 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63675A3-9E26-E28C-4981-ED809340E3F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8140620"/>
              </p:ext>
            </p:extLst>
          </p:nvPr>
        </p:nvGraphicFramePr>
        <p:xfrm>
          <a:off x="2289385" y="365125"/>
          <a:ext cx="7041652" cy="6285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41478" imgH="6415699" progId="Acrobat.Document.DC">
                  <p:embed/>
                </p:oleObj>
              </mc:Choice>
              <mc:Fallback>
                <p:oleObj name="Acrobat Document" r:id="rId3" imgW="4541478" imgH="6415699" progId="Acrobat.Document.DC">
                  <p:embed/>
                  <p:pic>
                    <p:nvPicPr>
                      <p:cNvPr id="3" name="Content Placeholder 2">
                        <a:extLst>
                          <a:ext uri="{FF2B5EF4-FFF2-40B4-BE49-F238E27FC236}">
                            <a16:creationId xmlns:a16="http://schemas.microsoft.com/office/drawing/2014/main" id="{663675A3-9E26-E28C-4981-ED809340E3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9385" y="365125"/>
                        <a:ext cx="7041652" cy="6285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3087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A207B-2A31-DA15-206A-6CEBF17BB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Sassoon Infant Std" panose="020B0503020103030203" pitchFamily="34" charset="0"/>
              </a:rPr>
              <a:t>Getting ready for school </a:t>
            </a:r>
            <a:br>
              <a:rPr lang="en-US" sz="3600" kern="1200" dirty="0">
                <a:solidFill>
                  <a:srgbClr val="FFFFFF"/>
                </a:solidFill>
                <a:latin typeface="Sassoon Infant Std" panose="020B0503020103030203" pitchFamily="34" charset="0"/>
              </a:rPr>
            </a:br>
            <a:r>
              <a:rPr lang="en-US" sz="3600" kern="1200" dirty="0">
                <a:solidFill>
                  <a:srgbClr val="FFFFFF"/>
                </a:solidFill>
                <a:latin typeface="Sassoon Infant Std" panose="020B0503020103030203" pitchFamily="34" charset="0"/>
              </a:rPr>
              <a:t>How can I help?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E51C83-309E-66DF-FA0C-C4865E76F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6828" y="643466"/>
            <a:ext cx="5401676" cy="5568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2681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3" name="Rectangle 1062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Freeform: Shape 1064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F3B1B-54FE-69D7-C265-F8D5A1B63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735" y="716045"/>
            <a:ext cx="5654530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17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86CA8E-E362-3B43-C90D-8FA970D48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Sassoon Infant Std" panose="020B0503020103030203" pitchFamily="34" charset="0"/>
              </a:rPr>
              <a:t>School readiness – Tiny happy people 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BBC link - https://www.bbc.co.uk/tiny-happy-people</a:t>
            </a:r>
          </a:p>
        </p:txBody>
      </p:sp>
    </p:spTree>
    <p:extLst>
      <p:ext uri="{BB962C8B-B14F-4D97-AF65-F5344CB8AC3E}">
        <p14:creationId xmlns:p14="http://schemas.microsoft.com/office/powerpoint/2010/main" val="1817792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8F809D-2657-7FB6-F316-D801BD8A3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  <a:latin typeface="Sassoon Infant Std" panose="020B0503020103030203" pitchFamily="34" charset="0"/>
              </a:rPr>
              <a:t>Reception staff team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29D5F-890E-7AF5-FECF-7E6F2A5231BA}"/>
              </a:ext>
            </a:extLst>
          </p:cNvPr>
          <p:cNvSpPr>
            <a:spLocks/>
          </p:cNvSpPr>
          <p:nvPr/>
        </p:nvSpPr>
        <p:spPr>
          <a:xfrm>
            <a:off x="1041729" y="2112579"/>
            <a:ext cx="10132483" cy="4192805"/>
          </a:xfrm>
          <a:prstGeom prst="rect">
            <a:avLst/>
          </a:prstGeom>
        </p:spPr>
        <p:txBody>
          <a:bodyPr/>
          <a:lstStyle/>
          <a:p>
            <a:pPr defTabSz="877824">
              <a:spcAft>
                <a:spcPts val="600"/>
              </a:spcAft>
            </a:pPr>
            <a:r>
              <a:rPr lang="en-GB" sz="1920" kern="1200" dirty="0">
                <a:solidFill>
                  <a:schemeClr val="tx1"/>
                </a:solidFill>
                <a:latin typeface="Sassoon Infant Std" panose="020B0503020103030203" pitchFamily="34" charset="0"/>
                <a:cs typeface="Calibri" panose="020F0502020204030204" pitchFamily="34" charset="0"/>
              </a:rPr>
              <a:t>Mrs Chenh </a:t>
            </a:r>
            <a:r>
              <a:rPr lang="en-GB" sz="1728" kern="1200" dirty="0">
                <a:solidFill>
                  <a:schemeClr val="tx1"/>
                </a:solidFill>
                <a:latin typeface="Sassoon Infant Std" panose="020B0503020103030203" pitchFamily="34" charset="0"/>
                <a:cs typeface="Calibri" panose="020F0502020204030204" pitchFamily="34" charset="0"/>
              </a:rPr>
              <a:t>				</a:t>
            </a:r>
            <a:r>
              <a:rPr lang="en-GB" sz="1920" kern="1200" dirty="0">
                <a:solidFill>
                  <a:schemeClr val="tx1"/>
                </a:solidFill>
                <a:latin typeface="Sassoon Infant Std" panose="020B0503020103030203" pitchFamily="34" charset="0"/>
                <a:cs typeface="Calibri" panose="020F0502020204030204" pitchFamily="34" charset="0"/>
              </a:rPr>
              <a:t>Miss White</a:t>
            </a:r>
          </a:p>
          <a:p>
            <a:pPr defTabSz="877824">
              <a:spcAft>
                <a:spcPts val="600"/>
              </a:spcAft>
            </a:pPr>
            <a:r>
              <a:rPr lang="en-GB" sz="1920" kern="1200" dirty="0">
                <a:solidFill>
                  <a:schemeClr val="tx1"/>
                </a:solidFill>
                <a:latin typeface="Sassoon Infant Std" panose="020B0503020103030203" pitchFamily="34" charset="0"/>
                <a:cs typeface="Calibri" panose="020F0502020204030204" pitchFamily="34" charset="0"/>
              </a:rPr>
              <a:t>Class teacher </a:t>
            </a:r>
            <a:r>
              <a:rPr lang="en-GB" sz="1920" kern="1200" dirty="0">
                <a:solidFill>
                  <a:schemeClr val="tx1"/>
                </a:solidFill>
                <a:latin typeface="Sassoon Infant Std" panose="020B0503020103030203" pitchFamily="34" charset="0"/>
              </a:rPr>
              <a:t>				</a:t>
            </a:r>
            <a:r>
              <a:rPr lang="en-GB" sz="1920" kern="1200" dirty="0">
                <a:solidFill>
                  <a:schemeClr val="tx1"/>
                </a:solidFill>
                <a:latin typeface="Sassoon Infant Std" panose="020B0503020103030203" pitchFamily="34" charset="0"/>
                <a:cs typeface="Calibri" panose="020F0502020204030204" pitchFamily="34" charset="0"/>
              </a:rPr>
              <a:t>Teaching assistant </a:t>
            </a:r>
            <a:endParaRPr lang="en-GB" sz="2000" dirty="0">
              <a:latin typeface="Sassoon Infant Std" panose="020B050302010303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A2E9B15E-F7D9-4804-321C-5B29AAAD8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26" y="3073268"/>
            <a:ext cx="1985720" cy="2647627"/>
          </a:xfrm>
          <a:prstGeom prst="rect">
            <a:avLst/>
          </a:prstGeom>
        </p:spPr>
      </p:pic>
      <p:pic>
        <p:nvPicPr>
          <p:cNvPr id="6" name="Picture 5" descr="A person with long black hair&#10;&#10;Description automatically generated">
            <a:extLst>
              <a:ext uri="{FF2B5EF4-FFF2-40B4-BE49-F238E27FC236}">
                <a16:creationId xmlns:a16="http://schemas.microsoft.com/office/drawing/2014/main" id="{D2DB9D04-FFEC-50FB-187C-5EAB1486D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16" y="3003747"/>
            <a:ext cx="1985720" cy="2643245"/>
          </a:xfrm>
          <a:prstGeom prst="rect">
            <a:avLst/>
          </a:prstGeom>
        </p:spPr>
      </p:pic>
      <p:pic>
        <p:nvPicPr>
          <p:cNvPr id="7" name="Picture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89F90EB4-FE8C-63AD-A3AA-29E7C0EB9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136" y="3157073"/>
            <a:ext cx="1811994" cy="24159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2DB4F2-E880-8B24-2A9F-14A1C2DDFDC8}"/>
              </a:ext>
            </a:extLst>
          </p:cNvPr>
          <p:cNvSpPr txBox="1"/>
          <p:nvPr/>
        </p:nvSpPr>
        <p:spPr>
          <a:xfrm>
            <a:off x="9104024" y="2128799"/>
            <a:ext cx="2112807" cy="76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7824">
              <a:spcAft>
                <a:spcPts val="600"/>
              </a:spcAft>
            </a:pPr>
            <a:r>
              <a:rPr lang="en-GB" sz="1920" kern="1200" dirty="0">
                <a:solidFill>
                  <a:schemeClr val="tx1"/>
                </a:solidFill>
                <a:latin typeface="Sassoon Infant Std" panose="020B0503020103030203" pitchFamily="34" charset="0"/>
                <a:cs typeface="Calibri" panose="020F0502020204030204" pitchFamily="34" charset="0"/>
              </a:rPr>
              <a:t>Mrs Marshall </a:t>
            </a:r>
          </a:p>
          <a:p>
            <a:pPr defTabSz="877824">
              <a:spcAft>
                <a:spcPts val="600"/>
              </a:spcAft>
            </a:pPr>
            <a:r>
              <a:rPr lang="en-GB" sz="1920" kern="1200" dirty="0">
                <a:solidFill>
                  <a:schemeClr val="tx1"/>
                </a:solidFill>
                <a:latin typeface="Sassoon Infant Std" panose="020B0503020103030203" pitchFamily="34" charset="0"/>
                <a:cs typeface="Calibri" panose="020F0502020204030204" pitchFamily="34" charset="0"/>
              </a:rPr>
              <a:t>Headteacher </a:t>
            </a:r>
            <a:endParaRPr lang="en-GB" sz="2000" dirty="0">
              <a:latin typeface="Sassoon Infant Std" panose="020B050302010303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425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79F67-9B45-6239-0654-0EBC3A107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 Infant Std" panose="020B0503020103030203" pitchFamily="34" charset="0"/>
              </a:rPr>
              <a:t>Invite to summer fayre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A9358-616E-11EA-11FE-C701DCD5A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4034394"/>
            <a:ext cx="6653772" cy="193868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1475E6-DB41-A32F-01A6-DB132BEAD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93" y="1322258"/>
            <a:ext cx="7232361" cy="54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C91581-68C3-809B-5F73-A62B0F0093C8}"/>
                  </a:ext>
                </a:extLst>
              </p14:cNvPr>
              <p14:cNvContentPartPr/>
              <p14:nvPr/>
            </p14:nvContentPartPr>
            <p14:xfrm>
              <a:off x="81360" y="0"/>
              <a:ext cx="11385360" cy="6858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C91581-68C3-809B-5F73-A62B0F0093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000" y="-9360"/>
                <a:ext cx="11404080" cy="687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8526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2B1171-F0DB-0473-7989-5982E9F7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anchor="b">
            <a:normAutofit/>
          </a:bodyPr>
          <a:lstStyle/>
          <a:p>
            <a:r>
              <a:rPr lang="en-GB" sz="3600" dirty="0">
                <a:solidFill>
                  <a:srgbClr val="FFFFFF"/>
                </a:solidFill>
              </a:rPr>
              <a:t>Vision</a:t>
            </a:r>
          </a:p>
        </p:txBody>
      </p:sp>
      <p:pic>
        <p:nvPicPr>
          <p:cNvPr id="23" name="Content Placeholder 22" descr="A close-up of a word written in sand&#10;&#10;Description automatically generated">
            <a:extLst>
              <a:ext uri="{FF2B5EF4-FFF2-40B4-BE49-F238E27FC236}">
                <a16:creationId xmlns:a16="http://schemas.microsoft.com/office/drawing/2014/main" id="{7C369B7A-F62E-CEA9-FB53-CB482601C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81446" y="325905"/>
            <a:ext cx="2958307" cy="1853873"/>
          </a:xfrm>
          <a:prstGeom prst="rect">
            <a:avLst/>
          </a:prstGeom>
        </p:spPr>
      </p:pic>
      <p:pic>
        <p:nvPicPr>
          <p:cNvPr id="7" name="Picture 6" descr="A wooden letter tiles on a wood surface&#10;&#10;Description automatically generated">
            <a:extLst>
              <a:ext uri="{FF2B5EF4-FFF2-40B4-BE49-F238E27FC236}">
                <a16:creationId xmlns:a16="http://schemas.microsoft.com/office/drawing/2014/main" id="{6374B360-B5C3-398D-2FE7-25769456F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92665" y="325905"/>
            <a:ext cx="2777339" cy="1853874"/>
          </a:xfrm>
          <a:prstGeom prst="rect">
            <a:avLst/>
          </a:prstGeom>
        </p:spPr>
      </p:pic>
      <p:sp>
        <p:nvSpPr>
          <p:cNvPr id="49" name="Content Placeholder 26">
            <a:extLst>
              <a:ext uri="{FF2B5EF4-FFF2-40B4-BE49-F238E27FC236}">
                <a16:creationId xmlns:a16="http://schemas.microsoft.com/office/drawing/2014/main" id="{EEE3F6D7-3028-20B0-8D05-13EB16BE4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anchor="t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ssoon Primary" pitchFamily="50" charset="0"/>
              </a:rPr>
              <a:t>Our vision is to encourage and support all to develop their talents, knowledge and skills in a secure and happy environment, following Jesus’ example  to walk in the way of love. 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ssoon Primary" pitchFamily="50" charset="0"/>
              </a:rPr>
              <a:t>‘Live a life of love, just as Christ loved us’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ssoon Primary" pitchFamily="50" charset="0"/>
              </a:rPr>
              <a:t>Ephesians 5:2a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5" name="Picture 4" descr="A group of colorful people holding hands&#10;&#10;Description automatically generated">
            <a:extLst>
              <a:ext uri="{FF2B5EF4-FFF2-40B4-BE49-F238E27FC236}">
                <a16:creationId xmlns:a16="http://schemas.microsoft.com/office/drawing/2014/main" id="{A3391100-CE50-F1C0-66ED-4783CC46B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55081" y="2740731"/>
            <a:ext cx="3219976" cy="1376539"/>
          </a:xfrm>
          <a:prstGeom prst="rect">
            <a:avLst/>
          </a:prstGeom>
        </p:spPr>
      </p:pic>
      <p:pic>
        <p:nvPicPr>
          <p:cNvPr id="13" name="Picture 12" descr="A hand writing on a white board&#10;&#10;Description automatically generated">
            <a:extLst>
              <a:ext uri="{FF2B5EF4-FFF2-40B4-BE49-F238E27FC236}">
                <a16:creationId xmlns:a16="http://schemas.microsoft.com/office/drawing/2014/main" id="{03F9DFCE-B617-AC66-01F9-53411388D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909041" y="2503952"/>
            <a:ext cx="2771680" cy="1850097"/>
          </a:xfrm>
          <a:prstGeom prst="rect">
            <a:avLst/>
          </a:prstGeom>
        </p:spPr>
      </p:pic>
      <p:pic>
        <p:nvPicPr>
          <p:cNvPr id="18" name="Picture 17" descr="A close-up of a sign&#10;&#10;Description automatically generated">
            <a:extLst>
              <a:ext uri="{FF2B5EF4-FFF2-40B4-BE49-F238E27FC236}">
                <a16:creationId xmlns:a16="http://schemas.microsoft.com/office/drawing/2014/main" id="{12AA292C-B9CE-EC96-BFFE-12749E6E67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365064" y="4644984"/>
            <a:ext cx="2808414" cy="1869351"/>
          </a:xfrm>
          <a:prstGeom prst="rect">
            <a:avLst/>
          </a:prstGeom>
        </p:spPr>
      </p:pic>
      <p:pic>
        <p:nvPicPr>
          <p:cNvPr id="21" name="Picture 20" descr="Chalk writing on the pavement&#10;&#10;Description automatically generated">
            <a:extLst>
              <a:ext uri="{FF2B5EF4-FFF2-40B4-BE49-F238E27FC236}">
                <a16:creationId xmlns:a16="http://schemas.microsoft.com/office/drawing/2014/main" id="{D826AD28-82A3-0967-4150-3FF6FE29E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028993" y="4649694"/>
            <a:ext cx="2504684" cy="1878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DB57C-B9F2-7AB9-D830-E0C035B8F1D2}"/>
              </a:ext>
            </a:extLst>
          </p:cNvPr>
          <p:cNvSpPr txBox="1"/>
          <p:nvPr/>
        </p:nvSpPr>
        <p:spPr>
          <a:xfrm>
            <a:off x="9248645" y="4153994"/>
            <a:ext cx="24320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9" tooltip="https://www.thebluediamondgallery.com/handwriting/r/responsibilit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1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59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97CD09-457C-5F2A-D76D-452A170C2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Sassoon Infant Std" panose="020B0503020103030203" pitchFamily="34" charset="0"/>
              </a:rPr>
              <a:t>Start and end of the day </a:t>
            </a: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B49007-F26A-0FCC-4B56-1C92B7399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>
                <a:latin typeface="Sassoon Infant Std" panose="020B0503020103030203" pitchFamily="34" charset="0"/>
              </a:rPr>
              <a:t>The school gates are at the back of school they open at 8.35am.  School starts at 8.50am.</a:t>
            </a:r>
          </a:p>
          <a:p>
            <a:pPr>
              <a:spcAft>
                <a:spcPts val="600"/>
              </a:spcAft>
            </a:pPr>
            <a:endParaRPr lang="en-US" sz="2200">
              <a:latin typeface="Sassoon Infant Std" panose="020B050302010303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>
                <a:latin typeface="Sassoon Infant Std" panose="020B0503020103030203" pitchFamily="34" charset="0"/>
              </a:rPr>
              <a:t>We finish school at 3.15pm.  The back gate opens at 3.05pm.</a:t>
            </a:r>
          </a:p>
        </p:txBody>
      </p:sp>
      <p:pic>
        <p:nvPicPr>
          <p:cNvPr id="4" name="Picture 3" descr="A group of people standing next to a wooden fence&#10;&#10;AI-generated content may be incorrect.">
            <a:extLst>
              <a:ext uri="{FF2B5EF4-FFF2-40B4-BE49-F238E27FC236}">
                <a16:creationId xmlns:a16="http://schemas.microsoft.com/office/drawing/2014/main" id="{BC1D8039-6695-E66B-CBF8-40D9A3356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4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2181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2A153-0DD7-99AF-CD50-11B04F462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>
                <a:latin typeface="Sassoon Infant Std" panose="020B0503020103030203" pitchFamily="34" charset="0"/>
              </a:rPr>
              <a:t>Coming into the classroom</a:t>
            </a:r>
          </a:p>
        </p:txBody>
      </p:sp>
      <p:pic>
        <p:nvPicPr>
          <p:cNvPr id="7" name="Picture 6" descr="A child clothes on a wall&#10;&#10;AI-generated content may be incorrect.">
            <a:extLst>
              <a:ext uri="{FF2B5EF4-FFF2-40B4-BE49-F238E27FC236}">
                <a16:creationId xmlns:a16="http://schemas.microsoft.com/office/drawing/2014/main" id="{D1D21A69-A64E-AFC8-7690-EF09E86F3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2" r="-2" b="4313"/>
          <a:stretch>
            <a:fillRect/>
          </a:stretch>
        </p:blipFill>
        <p:spPr>
          <a:xfrm>
            <a:off x="320040" y="385833"/>
            <a:ext cx="5614416" cy="3763758"/>
          </a:xfrm>
          <a:prstGeom prst="rect">
            <a:avLst/>
          </a:prstGeom>
        </p:spPr>
      </p:pic>
      <p:pic>
        <p:nvPicPr>
          <p:cNvPr id="5" name="Content Placeholder 4" descr="A child in a blue shirt&#10;&#10;AI-generated content may be incorrect.">
            <a:extLst>
              <a:ext uri="{FF2B5EF4-FFF2-40B4-BE49-F238E27FC236}">
                <a16:creationId xmlns:a16="http://schemas.microsoft.com/office/drawing/2014/main" id="{6F00E9CE-0F00-D2E5-8FAF-65CCAB598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>
            <a:fillRect/>
          </a:stretch>
        </p:blipFill>
        <p:spPr>
          <a:xfrm>
            <a:off x="6254496" y="385854"/>
            <a:ext cx="5614416" cy="3763716"/>
          </a:xfrm>
          <a:prstGeom prst="rect">
            <a:avLst/>
          </a:pr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69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DCF72-5B5F-0324-1D72-2447CBD27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latin typeface="Sassoon Infant Std" panose="020B0503020103030203" pitchFamily="34" charset="0"/>
              </a:rPr>
              <a:t>Name cards and book bags 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ild reaching for a card&#10;&#10;AI-generated content may be incorrect.">
            <a:extLst>
              <a:ext uri="{FF2B5EF4-FFF2-40B4-BE49-F238E27FC236}">
                <a16:creationId xmlns:a16="http://schemas.microsoft.com/office/drawing/2014/main" id="{B108F0DF-FB2F-83D8-C577-CCE611536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2" y="2642616"/>
            <a:ext cx="4807712" cy="3605784"/>
          </a:xfrm>
          <a:prstGeom prst="rect">
            <a:avLst/>
          </a:prstGeom>
        </p:spPr>
      </p:pic>
      <p:pic>
        <p:nvPicPr>
          <p:cNvPr id="5" name="Content Placeholder 4" descr="A child in a classroom&#10;&#10;AI-generated content may be incorrect.">
            <a:extLst>
              <a:ext uri="{FF2B5EF4-FFF2-40B4-BE49-F238E27FC236}">
                <a16:creationId xmlns:a16="http://schemas.microsoft.com/office/drawing/2014/main" id="{50A5AADE-DDAF-D730-F4FE-E48E8D080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48" y="2642616"/>
            <a:ext cx="4807712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24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hildren sitting on the floor&#10;&#10;AI-generated content may be incorrect.">
            <a:extLst>
              <a:ext uri="{FF2B5EF4-FFF2-40B4-BE49-F238E27FC236}">
                <a16:creationId xmlns:a16="http://schemas.microsoft.com/office/drawing/2014/main" id="{094D8D9E-87F9-A2BE-BA76-9B180E6D3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4D887-A6C9-0D71-8BE5-C1537346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Sassoon Infant Std" panose="020B0503020103030203" pitchFamily="34" charset="0"/>
              </a:rPr>
              <a:t>Find carpet spot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282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1D0FF8-0BD5-E046-7C8E-5D99AC7B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Collective Worship, line up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children sitting on the floor in a classroom&#10;&#10;AI-generated content may be incorrect.">
            <a:extLst>
              <a:ext uri="{FF2B5EF4-FFF2-40B4-BE49-F238E27FC236}">
                <a16:creationId xmlns:a16="http://schemas.microsoft.com/office/drawing/2014/main" id="{EDAB84A8-6CE0-522A-DEBB-10F138CF2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2" y="2642616"/>
            <a:ext cx="4807712" cy="3605784"/>
          </a:xfrm>
          <a:prstGeom prst="rect">
            <a:avLst/>
          </a:prstGeom>
        </p:spPr>
      </p:pic>
      <p:pic>
        <p:nvPicPr>
          <p:cNvPr id="5" name="Content Placeholder 4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FFDB86C4-EF1E-63FD-4E0F-B063EA935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48" y="2642616"/>
            <a:ext cx="4807712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FEC3B-32C3-003C-C5E9-C203B1F9E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latin typeface="Sassoon Infant Std" panose="020B0503020103030203" pitchFamily="34" charset="0"/>
              </a:rPr>
              <a:t>Phonics/</a:t>
            </a:r>
            <a:r>
              <a:rPr lang="en-US" sz="6600" dirty="0" err="1">
                <a:latin typeface="Sassoon Infant Std" panose="020B0503020103030203" pitchFamily="34" charset="0"/>
              </a:rPr>
              <a:t>maths</a:t>
            </a:r>
            <a:endParaRPr lang="en-US" sz="6600" dirty="0">
              <a:latin typeface="Sassoon Infant Std" panose="020B0503020103030203" pitchFamily="34" charset="0"/>
            </a:endParaRPr>
          </a:p>
        </p:txBody>
      </p:sp>
      <p:pic>
        <p:nvPicPr>
          <p:cNvPr id="5" name="Content Placeholder 4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EFF7B5A8-1FBE-BD79-E497-DCE93E51C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6" b="8504"/>
          <a:stretch>
            <a:fillRect/>
          </a:stretch>
        </p:blipFill>
        <p:spPr>
          <a:xfrm>
            <a:off x="320040" y="688657"/>
            <a:ext cx="5614416" cy="3158109"/>
          </a:xfrm>
          <a:prstGeom prst="rect">
            <a:avLst/>
          </a:prstGeom>
        </p:spPr>
      </p:pic>
      <p:pic>
        <p:nvPicPr>
          <p:cNvPr id="4" name="Picture 3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2C26D283-7DBF-8663-FA62-E52CD1EAC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08" y="320040"/>
            <a:ext cx="5193792" cy="3895344"/>
          </a:xfrm>
          <a:prstGeom prst="rect">
            <a:avLst/>
          </a:pr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95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cb887a4-be38-43e3-acf1-c1698b593a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14AF400F471749A9F3B2DDD6875BF2" ma:contentTypeVersion="19" ma:contentTypeDescription="Create a new document." ma:contentTypeScope="" ma:versionID="77cd2104653c8b6b6dbf5e79d53269ce">
  <xsd:schema xmlns:xsd="http://www.w3.org/2001/XMLSchema" xmlns:xs="http://www.w3.org/2001/XMLSchema" xmlns:p="http://schemas.microsoft.com/office/2006/metadata/properties" xmlns:ns3="3cb887a4-be38-43e3-acf1-c1698b593acc" xmlns:ns4="5d90c767-318d-40ff-81e1-e9b61a54a74c" targetNamespace="http://schemas.microsoft.com/office/2006/metadata/properties" ma:root="true" ma:fieldsID="ec13ad4746dfe1437f2d00891d5dd268" ns3:_="" ns4:_="">
    <xsd:import namespace="3cb887a4-be38-43e3-acf1-c1698b593acc"/>
    <xsd:import namespace="5d90c767-318d-40ff-81e1-e9b61a54a74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b887a4-be38-43e3-acf1-c1698b593a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90c767-318d-40ff-81e1-e9b61a54a74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906265-F0D4-4EB7-963F-6D8F25901FB7}">
  <ds:schemaRefs>
    <ds:schemaRef ds:uri="http://schemas.microsoft.com/office/2006/metadata/properties"/>
    <ds:schemaRef ds:uri="http://schemas.microsoft.com/office/2006/documentManagement/types"/>
    <ds:schemaRef ds:uri="5d90c767-318d-40ff-81e1-e9b61a54a74c"/>
    <ds:schemaRef ds:uri="http://purl.org/dc/elements/1.1/"/>
    <ds:schemaRef ds:uri="3cb887a4-be38-43e3-acf1-c1698b593acc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DF07EF1-ED2C-400F-8F96-20E0765CCC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220BED-D84D-4584-86BF-74F9CB129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b887a4-be38-43e3-acf1-c1698b593acc"/>
    <ds:schemaRef ds:uri="5d90c767-318d-40ff-81e1-e9b61a54a7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3809</TotalTime>
  <Words>204</Words>
  <Application>Microsoft Office PowerPoint</Application>
  <PresentationFormat>Widescreen</PresentationFormat>
  <Paragraphs>33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Sassoon Infant Std</vt:lpstr>
      <vt:lpstr>Sassoon Primary</vt:lpstr>
      <vt:lpstr>Office Theme</vt:lpstr>
      <vt:lpstr>Acrobat Document</vt:lpstr>
      <vt:lpstr>Welcome  St Peter in Eastgate C of E Infant School </vt:lpstr>
      <vt:lpstr>Reception staff team </vt:lpstr>
      <vt:lpstr>Vision</vt:lpstr>
      <vt:lpstr>Start and end of the day </vt:lpstr>
      <vt:lpstr>Coming into the classroom</vt:lpstr>
      <vt:lpstr>Name cards and book bags </vt:lpstr>
      <vt:lpstr>Find carpet spot</vt:lpstr>
      <vt:lpstr>Collective Worship, line up</vt:lpstr>
      <vt:lpstr>Phonics/maths</vt:lpstr>
      <vt:lpstr>Playtime – fruit and milk</vt:lpstr>
      <vt:lpstr>Toilet </vt:lpstr>
      <vt:lpstr>Exploring the classroom</vt:lpstr>
      <vt:lpstr>Lunchtime</vt:lpstr>
      <vt:lpstr>Playtime </vt:lpstr>
      <vt:lpstr>Storytime</vt:lpstr>
      <vt:lpstr>Early Years Foundation Stage </vt:lpstr>
      <vt:lpstr>Getting ready for school  How can I help?</vt:lpstr>
      <vt:lpstr>PowerPoint Presentation</vt:lpstr>
      <vt:lpstr>PowerPoint Presentation</vt:lpstr>
      <vt:lpstr>Invite to summer fayre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St Peter in Eastgate C of E Infant School</dc:title>
  <dc:creator>Julia Marshall</dc:creator>
  <cp:lastModifiedBy>Julia Marshall</cp:lastModifiedBy>
  <cp:revision>8</cp:revision>
  <cp:lastPrinted>2024-06-12T10:16:17Z</cp:lastPrinted>
  <dcterms:created xsi:type="dcterms:W3CDTF">2024-03-28T09:55:29Z</dcterms:created>
  <dcterms:modified xsi:type="dcterms:W3CDTF">2025-06-17T18:24:15Z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0x0101008714AF400F471749A9F3B2DDD6875BF2</vt:lpwstr>
  </property>
</Properties>
</file>